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3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5" r:id="rId1"/>
    <p:sldMasterId id="2147484074" r:id="rId2"/>
    <p:sldMasterId id="2147484090" r:id="rId3"/>
    <p:sldMasterId id="2147484100" r:id="rId4"/>
  </p:sldMasterIdLst>
  <p:notesMasterIdLst>
    <p:notesMasterId r:id="rId13"/>
  </p:notesMasterIdLst>
  <p:handoutMasterIdLst>
    <p:handoutMasterId r:id="rId14"/>
  </p:handoutMasterIdLst>
  <p:sldIdLst>
    <p:sldId id="1191" r:id="rId5"/>
    <p:sldId id="1196" r:id="rId6"/>
    <p:sldId id="1197" r:id="rId7"/>
    <p:sldId id="1198" r:id="rId8"/>
    <p:sldId id="1199" r:id="rId9"/>
    <p:sldId id="1200" r:id="rId10"/>
    <p:sldId id="1201" r:id="rId11"/>
    <p:sldId id="1202" r:id="rId12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053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107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16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212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265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320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373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425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86D6AA-A8B7-429A-9702-347F8E6414C1}">
          <p14:sldIdLst>
            <p14:sldId id="1191"/>
            <p14:sldId id="1196"/>
            <p14:sldId id="1197"/>
            <p14:sldId id="1198"/>
            <p14:sldId id="1199"/>
            <p14:sldId id="1200"/>
            <p14:sldId id="1201"/>
            <p14:sldId id="120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asova_NS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  <a:srgbClr val="960000"/>
    <a:srgbClr val="F4C6BA"/>
    <a:srgbClr val="FFCCCC"/>
    <a:srgbClr val="F6D0C6"/>
    <a:srgbClr val="FF412D"/>
    <a:srgbClr val="F7DFC5"/>
    <a:srgbClr val="E88B72"/>
    <a:srgbClr val="E9E1B1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0" autoAdjust="0"/>
    <p:restoredTop sz="87456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2034" y="-102"/>
      </p:cViewPr>
      <p:guideLst>
        <p:guide orient="horz" pos="2142"/>
        <p:guide pos="31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097303634234265E-2"/>
          <c:y val="3.5805626598465499E-2"/>
          <c:w val="0.83470105509964865"/>
          <c:h val="0.810741687979551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'1'!$B$8</c:f>
              <c:strCache>
                <c:ptCount val="1"/>
                <c:pt idx="0">
                  <c:v>2016г.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'1'!$C$7:$N$7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'1'!$C$8:$N$8</c:f>
              <c:numCache>
                <c:formatCode>General</c:formatCode>
                <c:ptCount val="12"/>
                <c:pt idx="0">
                  <c:v>1685</c:v>
                </c:pt>
                <c:pt idx="1">
                  <c:v>2296</c:v>
                </c:pt>
                <c:pt idx="2">
                  <c:v>2441</c:v>
                </c:pt>
                <c:pt idx="3">
                  <c:v>2836</c:v>
                </c:pt>
                <c:pt idx="4">
                  <c:v>2790</c:v>
                </c:pt>
                <c:pt idx="5">
                  <c:v>2444</c:v>
                </c:pt>
                <c:pt idx="6">
                  <c:v>2477</c:v>
                </c:pt>
                <c:pt idx="7">
                  <c:v>2743</c:v>
                </c:pt>
                <c:pt idx="8">
                  <c:v>2283</c:v>
                </c:pt>
                <c:pt idx="9">
                  <c:v>1831</c:v>
                </c:pt>
                <c:pt idx="10">
                  <c:v>2288</c:v>
                </c:pt>
                <c:pt idx="11">
                  <c:v>2489</c:v>
                </c:pt>
              </c:numCache>
            </c:numRef>
          </c:val>
        </c:ser>
        <c:ser>
          <c:idx val="0"/>
          <c:order val="1"/>
          <c:tx>
            <c:strRef>
              <c:f>'1'!$B$9</c:f>
              <c:strCache>
                <c:ptCount val="1"/>
                <c:pt idx="0">
                  <c:v>2017г.</c:v>
                </c:pt>
              </c:strCache>
            </c:strRef>
          </c:tx>
          <c:spPr>
            <a:solidFill>
              <a:schemeClr val="tx2"/>
            </a:solidFill>
            <a:ln>
              <a:solidFill>
                <a:srgbClr val="00206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'1'!$C$7:$N$7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'1'!$C$9:$N$9</c:f>
              <c:numCache>
                <c:formatCode>General</c:formatCode>
                <c:ptCount val="12"/>
                <c:pt idx="0">
                  <c:v>2260</c:v>
                </c:pt>
                <c:pt idx="1">
                  <c:v>1786</c:v>
                </c:pt>
                <c:pt idx="2">
                  <c:v>2879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59383552"/>
        <c:axId val="152817600"/>
      </c:barChart>
      <c:catAx>
        <c:axId val="1593835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2817600"/>
        <c:crosses val="autoZero"/>
        <c:auto val="1"/>
        <c:lblAlgn val="ctr"/>
        <c:lblOffset val="100"/>
        <c:noMultiLvlLbl val="0"/>
      </c:catAx>
      <c:valAx>
        <c:axId val="1528176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Количество обращений</a:t>
                </a:r>
              </a:p>
            </c:rich>
          </c:tx>
          <c:layout>
            <c:manualLayout>
              <c:xMode val="edge"/>
              <c:yMode val="edge"/>
              <c:x val="1.4853519714530285E-2"/>
              <c:y val="0.195149301989427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93835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dTable>
    </c:plotArea>
    <c:legend>
      <c:legendPos val="r"/>
      <c:layout/>
      <c:overlay val="0"/>
      <c:txPr>
        <a:bodyPr/>
        <a:lstStyle/>
        <a:p>
          <a:pPr>
            <a:defRPr sz="82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tx2"/>
      </a:solidFill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705581975520385"/>
          <c:y val="3.8294168842471714E-2"/>
          <c:w val="0.76635183597099865"/>
          <c:h val="0.7931215090721318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solidFill>
                <a:srgbClr val="002060"/>
              </a:solidFill>
            </a:ln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('Для диаграмм'!$B$5:$B$6;'Для диаграмм'!$B$8:$B$13;'Для диаграмм'!$B$15:$B$21)</c:f>
              <c:strCache>
                <c:ptCount val="15"/>
                <c:pt idx="0">
                  <c:v>Жалоба</c:v>
                </c:pt>
                <c:pt idx="1">
                  <c:v>Консультации</c:v>
                </c:pt>
                <c:pt idx="2">
                  <c:v>заявка на ТП</c:v>
                </c:pt>
                <c:pt idx="3">
                  <c:v>заявление на перераспределение мощности</c:v>
                </c:pt>
                <c:pt idx="4">
                  <c:v>заявление о переоформление документов</c:v>
                </c:pt>
                <c:pt idx="5">
                  <c:v>заявление о восстановлении документов</c:v>
                </c:pt>
                <c:pt idx="6">
                  <c:v>заявление на продление ТУ для ТП</c:v>
                </c:pt>
                <c:pt idx="7">
                  <c:v>заявление на заключение договора оказания услуг по передаче электрической энергии</c:v>
                </c:pt>
                <c:pt idx="8">
                  <c:v>заявка на платные услуги</c:v>
                </c:pt>
                <c:pt idx="9">
                  <c:v>заявка на прочие услуги</c:v>
                </c:pt>
                <c:pt idx="10">
                  <c:v>заявка на услуги по приборам учета</c:v>
                </c:pt>
                <c:pt idx="11">
                  <c:v>Приём документов</c:v>
                </c:pt>
                <c:pt idx="12">
                  <c:v>Выдача документов</c:v>
                </c:pt>
                <c:pt idx="13">
                  <c:v>Отзыв потребителя</c:v>
                </c:pt>
                <c:pt idx="14">
                  <c:v>Предложение потребителя</c:v>
                </c:pt>
              </c:strCache>
            </c:strRef>
          </c:cat>
          <c:val>
            <c:numRef>
              <c:f>('Для диаграмм'!$C$5:$C$6;'Для диаграмм'!$C$8:$C$13;'Для диаграмм'!$C$15:$C$21)</c:f>
              <c:numCache>
                <c:formatCode>0.00</c:formatCode>
                <c:ptCount val="15"/>
                <c:pt idx="0">
                  <c:v>0.44765342960288812</c:v>
                </c:pt>
                <c:pt idx="1">
                  <c:v>19.176895306859208</c:v>
                </c:pt>
                <c:pt idx="2">
                  <c:v>9.9205776173285205</c:v>
                </c:pt>
                <c:pt idx="3">
                  <c:v>0</c:v>
                </c:pt>
                <c:pt idx="4">
                  <c:v>0.18772563176895307</c:v>
                </c:pt>
                <c:pt idx="5">
                  <c:v>0</c:v>
                </c:pt>
                <c:pt idx="6">
                  <c:v>0.60649819494584833</c:v>
                </c:pt>
                <c:pt idx="7">
                  <c:v>0</c:v>
                </c:pt>
                <c:pt idx="8">
                  <c:v>0</c:v>
                </c:pt>
                <c:pt idx="9">
                  <c:v>28.722021660649823</c:v>
                </c:pt>
                <c:pt idx="10">
                  <c:v>11.046931407942239</c:v>
                </c:pt>
                <c:pt idx="11">
                  <c:v>13.992779783393502</c:v>
                </c:pt>
                <c:pt idx="12">
                  <c:v>15.870036101083032</c:v>
                </c:pt>
                <c:pt idx="13">
                  <c:v>1.444043321299639E-2</c:v>
                </c:pt>
                <c:pt idx="14">
                  <c:v>1.444043321299639E-2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63775488"/>
        <c:axId val="152784256"/>
      </c:barChart>
      <c:catAx>
        <c:axId val="163775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2784256"/>
        <c:crosses val="autoZero"/>
        <c:auto val="1"/>
        <c:lblAlgn val="ctr"/>
        <c:lblOffset val="100"/>
        <c:noMultiLvlLbl val="0"/>
      </c:catAx>
      <c:valAx>
        <c:axId val="15278425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Удельный вес категории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20152274354135491"/>
              <c:y val="0.915588728492271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3775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462389318433398"/>
          <c:y val="7.7129208841938121E-2"/>
          <c:w val="0.62125177856993263"/>
          <c:h val="0.652763980848678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('Для диаграмм'!$B$29;'Для диаграмм'!$B$31:$B$37)</c:f>
              <c:strCache>
                <c:ptCount val="8"/>
                <c:pt idx="0">
                  <c:v>Очные обращения</c:v>
                </c:pt>
                <c:pt idx="1">
                  <c:v>Канцелярия</c:v>
                </c:pt>
                <c:pt idx="2">
                  <c:v>Телефонный звонок</c:v>
                </c:pt>
                <c:pt idx="3">
                  <c:v>Интернет-приемная/E-mail</c:v>
                </c:pt>
                <c:pt idx="4">
                  <c:v>Online консультация</c:v>
                </c:pt>
                <c:pt idx="5">
                  <c:v>Голосовой ящик</c:v>
                </c:pt>
                <c:pt idx="6">
                  <c:v>Интернет-приемная Генерального директора</c:v>
                </c:pt>
                <c:pt idx="7">
                  <c:v>Книга жалоб и предложений</c:v>
                </c:pt>
              </c:strCache>
            </c:strRef>
          </c:cat>
          <c:val>
            <c:numRef>
              <c:f>('Для диаграмм'!$C$29;'Для диаграмм'!$C$31:$C$37)</c:f>
              <c:numCache>
                <c:formatCode>0</c:formatCode>
                <c:ptCount val="8"/>
                <c:pt idx="0">
                  <c:v>38.859205776173283</c:v>
                </c:pt>
                <c:pt idx="1">
                  <c:v>37.646209386281591</c:v>
                </c:pt>
                <c:pt idx="2">
                  <c:v>18.007220216606498</c:v>
                </c:pt>
                <c:pt idx="3">
                  <c:v>1.227436823104693</c:v>
                </c:pt>
                <c:pt idx="4">
                  <c:v>0.21660649819494585</c:v>
                </c:pt>
                <c:pt idx="5">
                  <c:v>3.9711191335740073</c:v>
                </c:pt>
                <c:pt idx="6">
                  <c:v>5.7761732851985562E-2</c:v>
                </c:pt>
                <c:pt idx="7">
                  <c:v>1.444043321299639E-2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64114432"/>
        <c:axId val="171050112"/>
      </c:barChart>
      <c:catAx>
        <c:axId val="164114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1050112"/>
        <c:crossesAt val="0"/>
        <c:auto val="1"/>
        <c:lblAlgn val="ctr"/>
        <c:lblOffset val="100"/>
        <c:noMultiLvlLbl val="0"/>
      </c:catAx>
      <c:valAx>
        <c:axId val="17105011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Удельный вес канала коммцникации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1575356862501501"/>
              <c:y val="0.8110690034713402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411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59383033419023"/>
          <c:y val="7.582938388625593E-2"/>
          <c:w val="0.52185089974293064"/>
          <c:h val="0.6492890995260663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('C:\Управление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диаграмм'!$B$38;'C:\Управление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диаграмм'!$B$52;'C:\Управление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диаграмм'!$B$62;'C:\Управление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диаграмм'!$B$68;'C:\Управление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диаграмм'!$B$73;'C:\Управление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диаграмм'!$B$83;'C:\Управление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диаграмм'!$B$91;'C:\Управление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диаграмм'!$B$101;'C:\Управление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диаграмм'!$B$104)</c:f>
              <c:strCache>
                <c:ptCount val="9"/>
                <c:pt idx="0">
                  <c:v>Технологическое присоединение</c:v>
                </c:pt>
                <c:pt idx="1">
                  <c:v>Передача электрической энергии</c:v>
                </c:pt>
                <c:pt idx="2">
                  <c:v>Отключение электрической энергии</c:v>
                </c:pt>
                <c:pt idx="3">
                  <c:v>Техническое обслуживание электросетевых объектов</c:v>
                </c:pt>
                <c:pt idx="4">
                  <c:v>Коммерческий учет электроэнергии</c:v>
                </c:pt>
                <c:pt idx="5">
                  <c:v>Дополнительные услуги</c:v>
                </c:pt>
                <c:pt idx="6">
                  <c:v>Качество обслуживания</c:v>
                </c:pt>
                <c:pt idx="7">
                  <c:v>Контактная информация</c:v>
                </c:pt>
                <c:pt idx="8">
                  <c:v>Прочее</c:v>
                </c:pt>
              </c:strCache>
            </c:strRef>
          </c:cat>
          <c:val>
            <c:numRef>
              <c:f>('C:\Управление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диаграмм'!$C$38;'C:\Управление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диаграмм'!$C$52;'C:\Управление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диаграмм'!$C$62;'C:\Управление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диаграмм'!$C$68;'C:\Управление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диаграмм'!$C$73;'C:\Управление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диаграмм'!$C$83;'C:\Управление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диаграмм'!$C$91;'C:\Управление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диаграмм'!$C$101;'C:\Управление ТП\_ОВК\Документооборот\2. Филиалы\2012\Распоряжения\3. 1.66-р от 16.05.2012_О предоставлении отчетности\[Приложение №1_Форма отчетности по работе с потребителями.xls]Для диаграмм'!$C$104)</c:f>
              <c:numCache>
                <c:formatCode>General</c:formatCode>
                <c:ptCount val="9"/>
                <c:pt idx="0">
                  <c:v>58.582089552238806</c:v>
                </c:pt>
                <c:pt idx="1">
                  <c:v>27.611940298507463</c:v>
                </c:pt>
                <c:pt idx="2">
                  <c:v>0</c:v>
                </c:pt>
                <c:pt idx="3">
                  <c:v>1.8656716417910446</c:v>
                </c:pt>
                <c:pt idx="4">
                  <c:v>2.9850746268656714</c:v>
                </c:pt>
                <c:pt idx="5">
                  <c:v>3.7313432835820892</c:v>
                </c:pt>
                <c:pt idx="6">
                  <c:v>1.1194029850746268</c:v>
                </c:pt>
                <c:pt idx="7">
                  <c:v>4.1044776119402986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64109824"/>
        <c:axId val="171052416"/>
      </c:barChart>
      <c:catAx>
        <c:axId val="16410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ru-RU"/>
          </a:p>
        </c:txPr>
        <c:crossAx val="171052416"/>
        <c:crossesAt val="0"/>
        <c:auto val="1"/>
        <c:lblAlgn val="ctr"/>
        <c:lblOffset val="100"/>
        <c:noMultiLvlLbl val="0"/>
      </c:catAx>
      <c:valAx>
        <c:axId val="17105241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800"/>
                </a:pPr>
                <a:r>
                  <a:rPr lang="ru-RU" sz="800"/>
                  <a:t>Удельный вес тематик обращений</a:t>
                </a:r>
                <a:r>
                  <a:rPr lang="ru-RU" sz="800" baseline="0"/>
                  <a:t> в общем количестве обращений</a:t>
                </a:r>
                <a:r>
                  <a:rPr lang="ru-RU" sz="800"/>
                  <a:t>, %</a:t>
                </a:r>
              </a:p>
            </c:rich>
          </c:tx>
          <c:layout>
            <c:manualLayout>
              <c:xMode val="edge"/>
              <c:yMode val="edge"/>
              <c:x val="0.22698000796172971"/>
              <c:y val="0.8283728278041074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/>
            </a:pPr>
            <a:endParaRPr lang="ru-RU"/>
          </a:p>
        </c:txPr>
        <c:crossAx val="164109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722513089005756"/>
          <c:y val="4.0404040404040414E-2"/>
          <c:w val="0.61780104712043094"/>
          <c:h val="0.6464646464646466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'Для диаграмм'!$B$126:$B$192</c:f>
              <c:strCache>
                <c:ptCount val="9"/>
                <c:pt idx="0">
                  <c:v>Технологическое присоединение</c:v>
                </c:pt>
                <c:pt idx="1">
                  <c:v>Передача электрической энергии</c:v>
                </c:pt>
                <c:pt idx="2">
                  <c:v>Отключение электрической энергии</c:v>
                </c:pt>
                <c:pt idx="3">
                  <c:v>Техническое обслуживание электросетевых объектов</c:v>
                </c:pt>
                <c:pt idx="4">
                  <c:v>Коммерческий учет электроэнергии</c:v>
                </c:pt>
                <c:pt idx="5">
                  <c:v>Дополнительные услуги</c:v>
                </c:pt>
                <c:pt idx="6">
                  <c:v>Качество обслуживания</c:v>
                </c:pt>
                <c:pt idx="7">
                  <c:v>Контактная информация</c:v>
                </c:pt>
                <c:pt idx="8">
                  <c:v>Прочее</c:v>
                </c:pt>
              </c:strCache>
            </c:strRef>
          </c:cat>
          <c:val>
            <c:numRef>
              <c:f>'Для диаграмм'!$C$126:$C$192</c:f>
              <c:numCache>
                <c:formatCode>0.00</c:formatCode>
                <c:ptCount val="9"/>
                <c:pt idx="0">
                  <c:v>25.806451612903224</c:v>
                </c:pt>
                <c:pt idx="1">
                  <c:v>58.064516129032263</c:v>
                </c:pt>
                <c:pt idx="2">
                  <c:v>9.67741935483871</c:v>
                </c:pt>
                <c:pt idx="3">
                  <c:v>3.225806451612903</c:v>
                </c:pt>
                <c:pt idx="4">
                  <c:v>0</c:v>
                </c:pt>
                <c:pt idx="5">
                  <c:v>0</c:v>
                </c:pt>
                <c:pt idx="6">
                  <c:v>3.225806451612903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63253248"/>
        <c:axId val="152785408"/>
      </c:barChart>
      <c:catAx>
        <c:axId val="163253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2785408"/>
        <c:crossesAt val="0"/>
        <c:auto val="1"/>
        <c:lblAlgn val="ctr"/>
        <c:lblOffset val="100"/>
        <c:noMultiLvlLbl val="0"/>
      </c:catAx>
      <c:valAx>
        <c:axId val="15278540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Удельный вес тематик жалоб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20767876742679892"/>
              <c:y val="0.8283724382937054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3253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904149385907554"/>
          <c:y val="3.8043478260869602E-2"/>
          <c:w val="0.45712287872412932"/>
          <c:h val="0.679347826086956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'Для диаграмм'!$B$199:$B$203</c:f>
              <c:strCache>
                <c:ptCount val="5"/>
                <c:pt idx="0">
                  <c:v>В работе</c:v>
                </c:pt>
                <c:pt idx="1">
                  <c:v>Неправомерная жалоба</c:v>
                </c:pt>
                <c:pt idx="2">
                  <c:v>Передана на рассмотрение сторонней организации</c:v>
                </c:pt>
                <c:pt idx="3">
                  <c:v>Правомерная, кор. мероприятия  не требуются</c:v>
                </c:pt>
                <c:pt idx="4">
                  <c:v>Правомерная, кор. мероприятия требуются</c:v>
                </c:pt>
              </c:strCache>
            </c:strRef>
          </c:cat>
          <c:val>
            <c:numRef>
              <c:f>'Для диаграмм'!$C$199:$C$203</c:f>
              <c:numCache>
                <c:formatCode>0.00</c:formatCode>
                <c:ptCount val="5"/>
                <c:pt idx="0">
                  <c:v>0</c:v>
                </c:pt>
                <c:pt idx="1">
                  <c:v>70.967741935483872</c:v>
                </c:pt>
                <c:pt idx="2">
                  <c:v>0</c:v>
                </c:pt>
                <c:pt idx="3">
                  <c:v>25.806451612903224</c:v>
                </c:pt>
                <c:pt idx="4">
                  <c:v>3.225806451612903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63320320"/>
        <c:axId val="122097024"/>
      </c:barChart>
      <c:catAx>
        <c:axId val="163320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2097024"/>
        <c:crossesAt val="0"/>
        <c:auto val="1"/>
        <c:lblAlgn val="ctr"/>
        <c:lblOffset val="100"/>
        <c:noMultiLvlLbl val="0"/>
      </c:catAx>
      <c:valAx>
        <c:axId val="12209702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Удельный вес результата обработки жалоб в общем количестве жалоб, %</a:t>
                </a:r>
              </a:p>
            </c:rich>
          </c:tx>
          <c:layout>
            <c:manualLayout>
              <c:xMode val="edge"/>
              <c:yMode val="edge"/>
              <c:x val="0.20812488555209954"/>
              <c:y val="0.8273563218390804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3320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4301206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662" y="8"/>
            <a:ext cx="4301206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9DAD67-DA0A-41E8-92FD-462214F0101C}" type="datetimeFigureOut">
              <a:rPr lang="ru-RU"/>
              <a:pPr>
                <a:defRPr/>
              </a:pPr>
              <a:t>10.04.2017</a:t>
            </a:fld>
            <a:endParaRPr lang="ru-RU" dirty="0"/>
          </a:p>
        </p:txBody>
      </p:sp>
      <p:sp>
        <p:nvSpPr>
          <p:cNvPr id="603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456588"/>
            <a:ext cx="4301206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662" y="6456588"/>
            <a:ext cx="4301206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35A449-D099-4F8F-9758-CCBF850DB4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234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4301206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662" y="8"/>
            <a:ext cx="4301206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11175"/>
            <a:ext cx="3400425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594" y="3228855"/>
            <a:ext cx="7943054" cy="305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456588"/>
            <a:ext cx="4301206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662" y="6456588"/>
            <a:ext cx="4301206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55562D-74E2-4EF1-BA21-C18D48684D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750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0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10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1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2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26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3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2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1F843-3BBF-1342-A7A9-DC8EA13E8B0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92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50DF-F166-465A-94AB-54661EEE8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6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4B4-9715-46B7-BCD9-E1E7052F82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900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1018" tIns="45497" rIns="91018" bIns="45497" anchor="ctr"/>
          <a:lstStyle>
            <a:lvl1pPr algn="l">
              <a:defRPr/>
            </a:lvl1pPr>
          </a:lstStyle>
          <a:p>
            <a:pPr defTabSz="910129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759312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7806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6550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1"/>
            <a:ext cx="9144000" cy="4701001"/>
          </a:xfrm>
          <a:prstGeom prst="rect">
            <a:avLst/>
          </a:prstGeom>
        </p:spPr>
      </p:pic>
      <p:pic>
        <p:nvPicPr>
          <p:cNvPr id="2050" name="Picture 2" descr="E:\Фирменный блок Россети горизонтальный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5400000"/>
            <a:ext cx="174461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ирменный блок горизонтальный 1 строка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0" y="5400000"/>
            <a:ext cx="254197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1475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1"/>
            <a:ext cx="9144000" cy="4701001"/>
          </a:xfrm>
          <a:prstGeom prst="rect">
            <a:avLst/>
          </a:prstGeom>
        </p:spPr>
      </p:pic>
      <p:pic>
        <p:nvPicPr>
          <p:cNvPr id="2050" name="Picture 2" descr="E:\Фирменный блок Россети горизонтальный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5400000"/>
            <a:ext cx="174461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ирменный блок горизонтальный 1 строка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0" y="5400000"/>
            <a:ext cx="254197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2399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Z:\Фирменный стиль 2015 внешний\03 Презентация\prz_2-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36000"/>
            <a:ext cx="914530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39693" y="6492882"/>
            <a:ext cx="664615" cy="3651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7F57C0-2A0C-1749-B550-E7413366F02A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34" y="6408000"/>
            <a:ext cx="1138893" cy="360000"/>
          </a:xfrm>
          <a:prstGeom prst="rect">
            <a:avLst/>
          </a:prstGeom>
        </p:spPr>
      </p:pic>
      <p:pic>
        <p:nvPicPr>
          <p:cNvPr id="3074" name="Picture 2" descr="E:\Фирменный блок горизонтальный 1 строка белый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19" y="6408000"/>
            <a:ext cx="169465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716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352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982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977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1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DFE3-DC45-4997-B28F-A26D390010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777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751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118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225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170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07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CF6D-AF0D-42BE-8B8C-6A671B49C1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1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64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1825" y="6378575"/>
            <a:ext cx="21336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1825" y="6378575"/>
            <a:ext cx="21336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1825" y="6378575"/>
            <a:ext cx="21336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1825" y="6378575"/>
            <a:ext cx="21336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1825" y="6378575"/>
            <a:ext cx="21336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4AE9-3150-48DA-9E0B-8CF3F9529A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38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8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1825" y="6378575"/>
            <a:ext cx="21336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1825" y="6378575"/>
            <a:ext cx="21336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51"/>
            <a:ext cx="762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C4E5EDD7-9864-4F15-8353-8BCE7AE76F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794716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51"/>
            <a:ext cx="762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1E13A82A-BAF4-4B49-8E73-4DFE67A323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607268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51"/>
            <a:ext cx="762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024A96C2-EFB5-4504-A793-4BE8811990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6560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51"/>
            <a:ext cx="762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60820FFB-8A21-47ED-B1E9-3F197DBC36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36213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23" b="68848" l="28646" r="72865">
                        <a14:foregroundMark x1="46250" y1="46484" x2="46250" y2="46484"/>
                        <a14:foregroundMark x1="53281" y1="42969" x2="53281" y2="42969"/>
                        <a14:foregroundMark x1="57344" y1="41895" x2="57344" y2="41895"/>
                        <a14:foregroundMark x1="60677" y1="41895" x2="60677" y2="41895"/>
                        <a14:foregroundMark x1="63802" y1="41895" x2="63802" y2="41895"/>
                        <a14:foregroundMark x1="54167" y1="50195" x2="54167" y2="50195"/>
                        <a14:foregroundMark x1="56198" y1="50684" x2="56198" y2="50684"/>
                        <a14:foregroundMark x1="60000" y1="50879" x2="60000" y2="50879"/>
                        <a14:foregroundMark x1="63177" y1="51758" x2="63177" y2="51758"/>
                        <a14:foregroundMark x1="66719" y1="51367" x2="66719" y2="51367"/>
                        <a14:foregroundMark x1="70260" y1="51465" x2="70260" y2="51465"/>
                        <a14:foregroundMark x1="42240" y1="34570" x2="42240" y2="34570"/>
                        <a14:foregroundMark x1="43281" y1="34180" x2="43281" y2="34180"/>
                        <a14:foregroundMark x1="43542" y1="35547" x2="43542" y2="35547"/>
                        <a14:foregroundMark x1="44219" y1="35742" x2="44219" y2="35742"/>
                        <a14:foregroundMark x1="38125" y1="35352" x2="38125" y2="35352"/>
                        <a14:foregroundMark x1="42240" y1="34473" x2="42240" y2="34473"/>
                        <a14:foregroundMark x1="43125" y1="33789" x2="43125" y2="33789"/>
                        <a14:backgroundMark x1="29167" y1="29297" x2="29167" y2="29297"/>
                        <a14:backgroundMark x1="29688" y1="30957" x2="29688" y2="30957"/>
                        <a14:backgroundMark x1="29115" y1="41113" x2="29115" y2="41113"/>
                        <a14:backgroundMark x1="32708" y1="33496" x2="32708" y2="33496"/>
                        <a14:backgroundMark x1="36979" y1="30371" x2="36979" y2="30371"/>
                        <a14:backgroundMark x1="42969" y1="32227" x2="42969" y2="32227"/>
                        <a14:backgroundMark x1="47448" y1="41309" x2="47448" y2="41309"/>
                        <a14:backgroundMark x1="48125" y1="54004" x2="48125" y2="54004"/>
                        <a14:backgroundMark x1="46719" y1="61719" x2="46719" y2="61719"/>
                        <a14:backgroundMark x1="41667" y1="66895" x2="41667" y2="66895"/>
                        <a14:backgroundMark x1="30000" y1="62109" x2="30000" y2="62109"/>
                        <a14:backgroundMark x1="51771" y1="52148" x2="51771" y2="52148"/>
                        <a14:backgroundMark x1="52083" y1="36816" x2="52083" y2="36816"/>
                        <a14:backgroundMark x1="66927" y1="38477" x2="66927" y2="38477"/>
                        <a14:backgroundMark x1="67396" y1="46094" x2="67396" y2="46094"/>
                        <a14:backgroundMark x1="58333" y1="42480" x2="58333" y2="42480"/>
                        <a14:backgroundMark x1="60781" y1="54199" x2="60781" y2="54199"/>
                        <a14:backgroundMark x1="67708" y1="51660" x2="67708" y2="51660"/>
                        <a14:backgroundMark x1="42656" y1="34082" x2="42656" y2="34082"/>
                        <a14:backgroundMark x1="43333" y1="36133" x2="43333" y2="36133"/>
                        <a14:backgroundMark x1="44115" y1="36816" x2="44115" y2="36816"/>
                        <a14:backgroundMark x1="43646" y1="34863" x2="43646" y2="34863"/>
                        <a14:backgroundMark x1="42031" y1="34863" x2="42031" y2="34863"/>
                        <a14:backgroundMark x1="43021" y1="34570" x2="43021" y2="34570"/>
                        <a14:backgroundMark x1="44219" y1="35645" x2="44219" y2="35645"/>
                        <a14:backgroundMark x1="43542" y1="35645" x2="43542" y2="35645"/>
                        <a14:backgroundMark x1="43229" y1="33984" x2="43229" y2="33984"/>
                        <a14:backgroundMark x1="42240" y1="34570" x2="42240" y2="34570"/>
                      </a14:backgroundRemoval>
                    </a14:imgEffect>
                  </a14:imgLayer>
                </a14:imgProps>
              </a:ext>
            </a:extLst>
          </a:blip>
          <a:srcRect l="29014" t="29007" r="27387" b="32121"/>
          <a:stretch/>
        </p:blipFill>
        <p:spPr>
          <a:xfrm>
            <a:off x="304800" y="56408"/>
            <a:ext cx="1447800" cy="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1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61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69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69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10" y="116634"/>
            <a:ext cx="5040560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52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5F55B-C62C-4166-82B4-A96DD013FD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0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052750"/>
            <a:ext cx="4040188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4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2" indent="0">
              <a:buNone/>
              <a:defRPr sz="1600" b="1"/>
            </a:lvl6pPr>
            <a:lvl7pPr marL="2741968" indent="0">
              <a:buNone/>
              <a:defRPr sz="1600" b="1"/>
            </a:lvl7pPr>
            <a:lvl8pPr marL="3198962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916837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9" y="1052750"/>
            <a:ext cx="4041775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4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2" indent="0">
              <a:buNone/>
              <a:defRPr sz="1600" b="1"/>
            </a:lvl6pPr>
            <a:lvl7pPr marL="2741968" indent="0">
              <a:buNone/>
              <a:defRPr sz="1600" b="1"/>
            </a:lvl7pPr>
            <a:lvl8pPr marL="3198962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916837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7510" y="116634"/>
            <a:ext cx="5040560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10" y="116634"/>
            <a:ext cx="5040560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77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4767"/>
            <a:ext cx="8229600" cy="50014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10" y="116634"/>
            <a:ext cx="5040560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72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657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241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71607"/>
            <a:ext cx="40386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7"/>
            <a:ext cx="40386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718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812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032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1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16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86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6C63-87E5-46C3-A6FD-480B109170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09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190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14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502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31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71607"/>
            <a:ext cx="40386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7"/>
            <a:ext cx="40386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298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200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076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1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888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515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20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5C13-A50E-4907-8C73-24D7C4783C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586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329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821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555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801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71607"/>
            <a:ext cx="40386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7"/>
            <a:ext cx="40386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939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2213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8378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1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003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966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38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C163-0A67-4704-A7BD-59B2FA74EE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15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6324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462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310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400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71607"/>
            <a:ext cx="40386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7"/>
            <a:ext cx="40386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0695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963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87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1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2887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8291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96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E31F-AFCF-48CD-8AC6-8A8D403061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848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2773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6799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6397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096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71607"/>
            <a:ext cx="40386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7"/>
            <a:ext cx="40386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010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7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6296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1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5639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995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94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487-32D9-4F78-AA36-2BFBD540D3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506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7880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5777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4341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436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71607"/>
            <a:ext cx="40386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7"/>
            <a:ext cx="40386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0006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7219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5300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1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642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1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9343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07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E5A4-B49D-4E3F-8F7C-F67983459C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543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527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371607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539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9987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723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1"/>
            <a:ext cx="9144000" cy="4701001"/>
          </a:xfrm>
          <a:prstGeom prst="rect">
            <a:avLst/>
          </a:prstGeom>
        </p:spPr>
      </p:pic>
      <p:pic>
        <p:nvPicPr>
          <p:cNvPr id="2050" name="Picture 2" descr="E:\Фирменный блок Россети горизонтальный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5400000"/>
            <a:ext cx="174461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ирменный блок горизонтальный 1 строка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0" y="5400000"/>
            <a:ext cx="254197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024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Z:\Фирменный стиль 2015 внешний\03 Презентация\prz_2-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36000"/>
            <a:ext cx="914530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39693" y="6492890"/>
            <a:ext cx="664615" cy="3651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7F57C0-2A0C-1749-B550-E7413366F02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38" y="6408000"/>
            <a:ext cx="1138893" cy="360000"/>
          </a:xfrm>
          <a:prstGeom prst="rect">
            <a:avLst/>
          </a:prstGeom>
        </p:spPr>
      </p:pic>
      <p:pic>
        <p:nvPicPr>
          <p:cNvPr id="3074" name="Picture 2" descr="E:\Фирменный блок горизонтальный 1 строка белый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20" y="6408000"/>
            <a:ext cx="169465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206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4656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8022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1338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52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image" Target="../media/image1.jpeg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microsoft.com/office/2007/relationships/hdphoto" Target="../media/hdphoto2.wdp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100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9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934B6D-9E4E-4258-A518-2704FB18D3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0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4065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3941" r:id="rId23"/>
    <p:sldLayoutId id="2147483942" r:id="rId24"/>
    <p:sldLayoutId id="2147483943" r:id="rId25"/>
    <p:sldLayoutId id="2147483944" r:id="rId26"/>
    <p:sldLayoutId id="2147483945" r:id="rId27"/>
    <p:sldLayoutId id="2147483946" r:id="rId28"/>
    <p:sldLayoutId id="2147483947" r:id="rId29"/>
    <p:sldLayoutId id="2147483948" r:id="rId30"/>
    <p:sldLayoutId id="2147483949" r:id="rId31"/>
    <p:sldLayoutId id="2147483950" r:id="rId32"/>
    <p:sldLayoutId id="2147483951" r:id="rId33"/>
    <p:sldLayoutId id="2147483952" r:id="rId34"/>
    <p:sldLayoutId id="2147483953" r:id="rId35"/>
    <p:sldLayoutId id="2147483954" r:id="rId36"/>
    <p:sldLayoutId id="2147483955" r:id="rId37"/>
    <p:sldLayoutId id="2147483956" r:id="rId38"/>
    <p:sldLayoutId id="2147483957" r:id="rId39"/>
    <p:sldLayoutId id="2147483958" r:id="rId40"/>
    <p:sldLayoutId id="2147483959" r:id="rId41"/>
    <p:sldLayoutId id="2147483960" r:id="rId42"/>
    <p:sldLayoutId id="2147483961" r:id="rId43"/>
    <p:sldLayoutId id="2147483962" r:id="rId44"/>
    <p:sldLayoutId id="2147483963" r:id="rId45"/>
    <p:sldLayoutId id="2147483964" r:id="rId46"/>
    <p:sldLayoutId id="2147483965" r:id="rId47"/>
    <p:sldLayoutId id="2147483966" r:id="rId48"/>
    <p:sldLayoutId id="2147483967" r:id="rId49"/>
    <p:sldLayoutId id="2147483968" r:id="rId50"/>
    <p:sldLayoutId id="2147483969" r:id="rId51"/>
    <p:sldLayoutId id="2147483970" r:id="rId52"/>
    <p:sldLayoutId id="2147483971" r:id="rId53"/>
    <p:sldLayoutId id="2147483972" r:id="rId54"/>
    <p:sldLayoutId id="2147483973" r:id="rId55"/>
    <p:sldLayoutId id="2147483974" r:id="rId56"/>
    <p:sldLayoutId id="2147483975" r:id="rId57"/>
    <p:sldLayoutId id="2147483976" r:id="rId58"/>
    <p:sldLayoutId id="2147483977" r:id="rId59"/>
    <p:sldLayoutId id="2147483978" r:id="rId60"/>
    <p:sldLayoutId id="2147483979" r:id="rId61"/>
    <p:sldLayoutId id="2147483980" r:id="rId62"/>
    <p:sldLayoutId id="2147483981" r:id="rId63"/>
    <p:sldLayoutId id="2147483982" r:id="rId64"/>
    <p:sldLayoutId id="2147483983" r:id="rId65"/>
    <p:sldLayoutId id="2147483984" r:id="rId66"/>
    <p:sldLayoutId id="2147483985" r:id="rId67"/>
    <p:sldLayoutId id="2147483986" r:id="rId68"/>
    <p:sldLayoutId id="2147483987" r:id="rId69"/>
    <p:sldLayoutId id="2147483988" r:id="rId70"/>
    <p:sldLayoutId id="2147483989" r:id="rId71"/>
    <p:sldLayoutId id="2147483990" r:id="rId72"/>
    <p:sldLayoutId id="2147483991" r:id="rId73"/>
    <p:sldLayoutId id="2147483992" r:id="rId74"/>
    <p:sldLayoutId id="2147483993" r:id="rId75"/>
    <p:sldLayoutId id="2147483994" r:id="rId76"/>
    <p:sldLayoutId id="2147483995" r:id="rId77"/>
    <p:sldLayoutId id="2147483996" r:id="rId78"/>
    <p:sldLayoutId id="2147483997" r:id="rId79"/>
    <p:sldLayoutId id="2147483998" r:id="rId80"/>
    <p:sldLayoutId id="2147483999" r:id="rId81"/>
    <p:sldLayoutId id="2147484000" r:id="rId82"/>
    <p:sldLayoutId id="2147484001" r:id="rId83"/>
    <p:sldLayoutId id="2147484002" r:id="rId84"/>
    <p:sldLayoutId id="2147484003" r:id="rId85"/>
    <p:sldLayoutId id="2147484004" r:id="rId86"/>
    <p:sldLayoutId id="2147484005" r:id="rId87"/>
    <p:sldLayoutId id="2147484006" r:id="rId88"/>
    <p:sldLayoutId id="2147484007" r:id="rId89"/>
    <p:sldLayoutId id="2147484008" r:id="rId90"/>
    <p:sldLayoutId id="2147484009" r:id="rId91"/>
    <p:sldLayoutId id="2147484010" r:id="rId92"/>
    <p:sldLayoutId id="2147484011" r:id="rId9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C7F57C0-2A0C-1749-B550-E7413366F02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42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8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3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5"/>
          <p:cNvSpPr txBox="1">
            <a:spLocks/>
          </p:cNvSpPr>
          <p:nvPr/>
        </p:nvSpPr>
        <p:spPr>
          <a:xfrm>
            <a:off x="8739386" y="302986"/>
            <a:ext cx="46707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2B59FA-94E0-4A19-A130-819CA8969678}" type="slidenum">
              <a:rPr lang="ru-RU" sz="160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364066" y="67736"/>
            <a:ext cx="817200" cy="8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7901" y1="64921" x2="17901" y2="64921"/>
                        <a14:foregroundMark x1="40123" y1="68586" x2="40123" y2="68586"/>
                        <a14:foregroundMark x1="54938" y1="66492" x2="54938" y2="66492"/>
                        <a14:foregroundMark x1="70370" y1="67539" x2="70370" y2="67539"/>
                        <a14:foregroundMark x1="5556" y1="86911" x2="5556" y2="86911"/>
                        <a14:foregroundMark x1="17901" y1="88482" x2="17901" y2="88482"/>
                        <a14:foregroundMark x1="37037" y1="90576" x2="37037" y2="90576"/>
                        <a14:foregroundMark x1="53704" y1="91623" x2="53704" y2="91623"/>
                        <a14:foregroundMark x1="70988" y1="92147" x2="70988" y2="92147"/>
                        <a14:foregroundMark x1="87654" y1="92147" x2="87654" y2="92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3" y="116645"/>
            <a:ext cx="674923" cy="79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587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C7F57C0-2A0C-1749-B550-E7413366F02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22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49232" y="4694713"/>
            <a:ext cx="3923956" cy="2160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/>
              </a:rPr>
              <a:t>Отчет по работе с потребителями филиала ПАО «МРСК Сибири» - 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/>
              </a:rPr>
              <a:t>«Бурятэнерго» за 1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/>
              </a:rPr>
              <a:t>квартал 2017 года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18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93108" cy="57606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Динамика поступивших обращений за 2016 и 2017гг.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333255"/>
              </p:ext>
            </p:extLst>
          </p:nvPr>
        </p:nvGraphicFramePr>
        <p:xfrm>
          <a:off x="604837" y="1143000"/>
          <a:ext cx="7934325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59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93108" cy="57606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Распределение обращений по категориям за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1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квартал 2017г. 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6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034969"/>
              </p:ext>
            </p:extLst>
          </p:nvPr>
        </p:nvGraphicFramePr>
        <p:xfrm>
          <a:off x="1676400" y="1066800"/>
          <a:ext cx="6205536" cy="465178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9888"/>
                <a:gridCol w="3222331"/>
                <a:gridCol w="1143216"/>
                <a:gridCol w="1370101"/>
              </a:tblGrid>
              <a:tr h="447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Категория обращения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87967" marR="17998" marT="17998" marB="17998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обращений, шт.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Удельный вес в общем количестве обращений, %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8" marB="17998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Жалоба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287967" marR="17998" marT="17998" marB="17998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0,45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/>
                </a:tc>
              </a:tr>
              <a:tr h="21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Консультация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287967" marR="17998" marT="17998" marB="17998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1328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19,18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/>
                </a:tc>
              </a:tr>
              <a:tr h="21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Заявка на основные услуги: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287967" marR="17998" marT="17998" marB="17998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742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10,72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/>
                </a:tc>
              </a:tr>
              <a:tr h="21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заявка на ТП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287967" marR="17998" marT="17998" marB="17998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687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9,92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/>
                </a:tc>
              </a:tr>
              <a:tr h="310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заявление на перераспределение мощности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287967" marR="17998" marT="17998" marB="17998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/>
                </a:tc>
              </a:tr>
              <a:tr h="21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заявление на переоформление документов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287967" marR="17998" marT="17998" marB="17998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0,19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/>
                </a:tc>
              </a:tr>
              <a:tr h="21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заявление о восстановлении документов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287967" marR="17998" marT="17998" marB="17998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/>
                </a:tc>
              </a:tr>
              <a:tr h="21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заявление на продление ТУ для ТП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287967" marR="17998" marT="17998" marB="17998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0,61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/>
                </a:tc>
              </a:tr>
              <a:tr h="310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3.6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заявление на заключение договора оказания услуг по передаче э/</a:t>
                      </a: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э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287967" marR="17998" marT="17998" marB="17998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/>
                </a:tc>
              </a:tr>
              <a:tr h="21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Заявка на дополнительные услуги: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287967" marR="17998" marT="17998" marB="17998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2754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39,77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/>
                </a:tc>
              </a:tr>
              <a:tr h="21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4.1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заявка на платные услуги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287967" marR="17998" marT="17998" marB="17998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0,00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/>
                </a:tc>
              </a:tr>
              <a:tr h="21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4.2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заявка на прочие услуги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287967" marR="17998" marT="17998" marB="17998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1989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28,72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/>
                </a:tc>
              </a:tr>
              <a:tr h="21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4.3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заявка на услуги по приборам учета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287967" marR="17998" marT="17998" marB="17998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765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11,05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/>
                </a:tc>
              </a:tr>
              <a:tr h="21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Прием документов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287967" marR="17998" marT="17998" marB="17998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969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13,99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/>
                </a:tc>
              </a:tr>
              <a:tr h="21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Выдача документов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287967" marR="17998" marT="17998" marB="17998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1099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15,87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/>
                </a:tc>
              </a:tr>
              <a:tr h="21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Отзыв потребителя о деятельности компании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287967" marR="17998" marT="17998" marB="17998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0,01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/>
                </a:tc>
              </a:tr>
              <a:tr h="310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Предложения потребителя по повышению качества обслуживания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287967" marR="17998" marT="17998" marB="17998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0,01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/>
                </a:tc>
              </a:tr>
              <a:tr h="21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287967" marR="17998" marT="17998" marB="17998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6925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3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93108" cy="57606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Распределение обращений по категориям за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1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квартал 2017г. 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555057"/>
              </p:ext>
            </p:extLst>
          </p:nvPr>
        </p:nvGraphicFramePr>
        <p:xfrm>
          <a:off x="609600" y="1219200"/>
          <a:ext cx="7696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32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93108" cy="57606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Распределение обращений по каналам поступления за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1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квартал 2017г. 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461544"/>
              </p:ext>
            </p:extLst>
          </p:nvPr>
        </p:nvGraphicFramePr>
        <p:xfrm>
          <a:off x="1524000" y="990600"/>
          <a:ext cx="6205536" cy="26213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9888"/>
                <a:gridCol w="3222331"/>
                <a:gridCol w="1143216"/>
                <a:gridCol w="1370101"/>
              </a:tblGrid>
              <a:tr h="447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Канал поступления обращения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287967" marR="17998" marT="17994" marB="17994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обращений  шт.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Удельный вес в общем количестве обращений, %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Очные обращения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287967" marR="17998" marT="17994" marB="17994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2691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39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Заочные обращения: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287967" marR="17998" marT="17994" marB="17994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4234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61</a:t>
                      </a: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Канцелярия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287967" marR="17998" marT="17994" marB="17994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2607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38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Телефонный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звонок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287967" marR="17998" marT="17994" marB="17994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1247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186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180975" indent="0" algn="l" fontAlgn="ctr"/>
                      <a:r>
                        <a:rPr kumimoji="0" lang="ru-RU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Интернет-приемная/</a:t>
                      </a:r>
                      <a:r>
                        <a:rPr kumimoji="0" lang="en-U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</a:t>
                      </a: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181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kumimoji="0" lang="en-U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 </a:t>
                      </a:r>
                      <a:r>
                        <a:rPr kumimoji="0" lang="ru-RU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консультация</a:t>
                      </a: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2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kumimoji="0" lang="ru-RU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Голосовой ящик</a:t>
                      </a: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kumimoji="0" lang="ru-RU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Интернет-приемная Генерального директора</a:t>
                      </a: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180975" indent="0" algn="l" fontAlgn="b"/>
                      <a:r>
                        <a:rPr kumimoji="0" lang="ru-RU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Книга жалоб и предложений</a:t>
                      </a: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kumimoji="0" lang="ru-RU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6925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4" marR="9524" marT="9522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826000"/>
              </p:ext>
            </p:extLst>
          </p:nvPr>
        </p:nvGraphicFramePr>
        <p:xfrm>
          <a:off x="1143000" y="3886200"/>
          <a:ext cx="6705600" cy="220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547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93108" cy="57606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Распределение обращений по тематикам за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1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квартал 2017г. 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064840"/>
              </p:ext>
            </p:extLst>
          </p:nvPr>
        </p:nvGraphicFramePr>
        <p:xfrm>
          <a:off x="1524000" y="990600"/>
          <a:ext cx="6205536" cy="262139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9888"/>
                <a:gridCol w="3340112"/>
                <a:gridCol w="1025435"/>
                <a:gridCol w="1370101"/>
              </a:tblGrid>
              <a:tr h="447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Канал поступления обращения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287967" marR="17998" marT="17994" marB="17994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обращений  шт.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Удельный вес в общем количестве обращений, %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Технологическое присоединение</a:t>
                      </a:r>
                    </a:p>
                  </a:txBody>
                  <a:tcPr marL="287967" marR="17998" marT="18001" marB="1800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3641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52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Передача электрической энергии</a:t>
                      </a:r>
                    </a:p>
                  </a:txBody>
                  <a:tcPr marL="287967" marR="17998" marT="18001" marB="1800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230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Отключение электрической энергии</a:t>
                      </a:r>
                    </a:p>
                  </a:txBody>
                  <a:tcPr marL="287967" marR="17998" marT="18001" marB="1800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1910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Техническое обслуживание </a:t>
                      </a: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электросетевых</a:t>
                      </a: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объектов</a:t>
                      </a:r>
                    </a:p>
                  </a:txBody>
                  <a:tcPr marL="287967" marR="17998" marT="18001" marB="1800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186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Коммерческий учет электроэнергии</a:t>
                      </a:r>
                    </a:p>
                  </a:txBody>
                  <a:tcPr marL="287967" marR="17998" marT="18001" marB="1800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951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181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 услуги</a:t>
                      </a:r>
                    </a:p>
                  </a:txBody>
                  <a:tcPr marL="287967" marR="17998" marT="18001" marB="1800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2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Качество обслуживания</a:t>
                      </a:r>
                    </a:p>
                  </a:txBody>
                  <a:tcPr marL="287967" marR="17998" marT="18001" marB="1800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Контактная информация</a:t>
                      </a:r>
                    </a:p>
                  </a:txBody>
                  <a:tcPr marL="287967" marR="17998" marT="18001" marB="1800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Прочее</a:t>
                      </a:r>
                    </a:p>
                  </a:txBody>
                  <a:tcPr marL="287967" marR="17998" marT="18001" marB="1800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kumimoji="0" lang="ru-RU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6925</a:t>
                      </a: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4" marR="9524" marT="9522" marB="0" anchor="ctr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687927"/>
              </p:ext>
            </p:extLst>
          </p:nvPr>
        </p:nvGraphicFramePr>
        <p:xfrm>
          <a:off x="1295400" y="3886200"/>
          <a:ext cx="6553200" cy="182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58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93108" cy="57606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Распределение жалоб по тематикам обращений за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1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квартал 2017г. 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020790"/>
              </p:ext>
            </p:extLst>
          </p:nvPr>
        </p:nvGraphicFramePr>
        <p:xfrm>
          <a:off x="1524000" y="990600"/>
          <a:ext cx="6205536" cy="25908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9888"/>
                <a:gridCol w="3340112"/>
                <a:gridCol w="1025435"/>
                <a:gridCol w="1370101"/>
              </a:tblGrid>
              <a:tr h="447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Канал поступления обращения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287967" marR="17998" marT="17994" marB="17994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обращений  шт.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Удельный вес в общем количестве обращений, %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Технологическое присоединение</a:t>
                      </a:r>
                    </a:p>
                  </a:txBody>
                  <a:tcPr marL="287967" marR="17998" marT="18001" marB="1800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Передача электрической энергии</a:t>
                      </a:r>
                    </a:p>
                  </a:txBody>
                  <a:tcPr marL="287967" marR="17998" marT="18001" marB="1800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58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Отключение электрической энергии</a:t>
                      </a:r>
                    </a:p>
                  </a:txBody>
                  <a:tcPr marL="287967" marR="17998" marT="18001" marB="1800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Техническое обслуживание </a:t>
                      </a:r>
                      <a:r>
                        <a:rPr kumimoji="0" lang="ru-RU" sz="10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электросетевых</a:t>
                      </a: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объектов</a:t>
                      </a:r>
                    </a:p>
                  </a:txBody>
                  <a:tcPr marL="287967" marR="17998" marT="18001" marB="1800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186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Коммерческий учет электроэнергии</a:t>
                      </a:r>
                    </a:p>
                  </a:txBody>
                  <a:tcPr marL="287967" marR="17998" marT="18001" marB="1800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181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 услуги</a:t>
                      </a:r>
                    </a:p>
                  </a:txBody>
                  <a:tcPr marL="287967" marR="17998" marT="18001" marB="1800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190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Качество обслуживания</a:t>
                      </a:r>
                    </a:p>
                  </a:txBody>
                  <a:tcPr marL="287967" marR="17998" marT="18001" marB="1800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Контактная информация</a:t>
                      </a:r>
                    </a:p>
                  </a:txBody>
                  <a:tcPr marL="287967" marR="17998" marT="18001" marB="1800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Прочее</a:t>
                      </a:r>
                    </a:p>
                  </a:txBody>
                  <a:tcPr marL="287967" marR="17998" marT="18001" marB="1800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kumimoji="0" lang="ru-RU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4" marR="9524" marT="9522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203452"/>
              </p:ext>
            </p:extLst>
          </p:nvPr>
        </p:nvGraphicFramePr>
        <p:xfrm>
          <a:off x="1066800" y="3810000"/>
          <a:ext cx="6629400" cy="198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3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93108" cy="57606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Распределение жалоб по результату рассмотрения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за 1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квартал 2017г. 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57C0-2A0C-1749-B550-E7413366F02A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Group 2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054365"/>
              </p:ext>
            </p:extLst>
          </p:nvPr>
        </p:nvGraphicFramePr>
        <p:xfrm>
          <a:off x="1524000" y="990600"/>
          <a:ext cx="6205536" cy="26213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9888"/>
                <a:gridCol w="3340112"/>
                <a:gridCol w="1025435"/>
                <a:gridCol w="1370101"/>
              </a:tblGrid>
              <a:tr h="447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</a:t>
                      </a: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r>
                        <a:rPr kumimoji="0" lang="en-US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Канал поступления обращения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287967" marR="17998" marT="17994" marB="17994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обращений  шт.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Удельный вес в общем количестве обращений, %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4" marB="17994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kumimoji="0" lang="ru-RU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работе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kumimoji="0" lang="ru-RU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Неправомерная жалоба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kumimoji="0" lang="ru-RU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71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kumimoji="0" lang="ru-RU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Передана на рассмотрение сторонней организации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17998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kumimoji="0" lang="ru-RU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Правомерная, </a:t>
                      </a:r>
                      <a:r>
                        <a:rPr kumimoji="0" lang="ru-RU" sz="10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</a:t>
                      </a:r>
                      <a:r>
                        <a:rPr kumimoji="0" lang="ru-RU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мероприятия  не требуются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ru-RU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186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kumimoji="0" lang="ru-RU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Правомерная, </a:t>
                      </a:r>
                      <a:r>
                        <a:rPr kumimoji="0" lang="ru-RU" sz="10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</a:t>
                      </a:r>
                      <a:r>
                        <a:rPr kumimoji="0" lang="ru-RU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мероприятия требуются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181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180975" indent="0" algn="l" fontAlgn="ctr"/>
                      <a:r>
                        <a:rPr kumimoji="0" lang="ru-RU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На исполнении без просрочки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2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180975" indent="0" algn="l" fontAlgn="ctr"/>
                      <a:r>
                        <a:rPr kumimoji="0" lang="ru-RU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На исполнении с просрочкой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180975" indent="0" algn="l" fontAlgn="ctr"/>
                      <a:r>
                        <a:rPr kumimoji="0" lang="ru-RU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Исполнено в срок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marL="180975" indent="0" algn="l" fontAlgn="ctr"/>
                      <a:r>
                        <a:rPr kumimoji="0" lang="ru-RU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Исполнено с просрочкой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7998" marT="17994" marB="17994" anchor="ctr" anchorCtr="1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kumimoji="0" lang="ru-RU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175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kumimoji="0" 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4" marR="9524" marT="9522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567161"/>
              </p:ext>
            </p:extLst>
          </p:nvPr>
        </p:nvGraphicFramePr>
        <p:xfrm>
          <a:off x="1371600" y="3886200"/>
          <a:ext cx="6248400" cy="205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29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Россет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-25000" smtClean="0">
            <a:ln>
              <a:noFill/>
            </a:ln>
            <a:solidFill>
              <a:srgbClr val="003F8B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-25000" smtClean="0">
            <a:ln>
              <a:noFill/>
            </a:ln>
            <a:solidFill>
              <a:srgbClr val="003F8B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112533</TotalTime>
  <Words>590</Words>
  <Application>Microsoft Office PowerPoint</Application>
  <PresentationFormat>Экран (4:3)</PresentationFormat>
  <Paragraphs>269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Шаблон Презентации Россети</vt:lpstr>
      <vt:lpstr>Тема Office</vt:lpstr>
      <vt:lpstr>6_Тема Office</vt:lpstr>
      <vt:lpstr>1_Тема Office</vt:lpstr>
      <vt:lpstr>Отчет по работе с потребителями филиала ПАО «МРСК Сибири» -  «Бурятэнерго» за 1 квартал 2017 года</vt:lpstr>
      <vt:lpstr>Динамика поступивших обращений за 2016 и 2017гг.</vt:lpstr>
      <vt:lpstr>Распределение обращений по категориям за 1 квартал 2017г. </vt:lpstr>
      <vt:lpstr>Распределение обращений по категориям за 1 квартал 2017г. </vt:lpstr>
      <vt:lpstr>Распределение обращений по каналам поступления за 1 квартал 2017г. </vt:lpstr>
      <vt:lpstr>Распределение обращений по тематикам за 1 квартал 2017г. </vt:lpstr>
      <vt:lpstr>Распределение жалоб по тематикам обращений за 1 квартал 2017г. </vt:lpstr>
      <vt:lpstr>Распределение жалоб по результату рассмотрения за 1 квартал 2017г. </vt:lpstr>
    </vt:vector>
  </TitlesOfParts>
  <Company>Холдинг МРСК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для заседания СД 28.12.2009</dc:title>
  <dc:creator>Лаврова М.А.</dc:creator>
  <cp:lastModifiedBy>Валуевич Лидия Васильевна</cp:lastModifiedBy>
  <cp:revision>3411</cp:revision>
  <cp:lastPrinted>2017-02-15T10:37:58Z</cp:lastPrinted>
  <dcterms:created xsi:type="dcterms:W3CDTF">1601-01-01T00:00:00Z</dcterms:created>
  <dcterms:modified xsi:type="dcterms:W3CDTF">2017-04-10T06:52:43Z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